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6"/>
  </p:notesMasterIdLst>
  <p:handoutMasterIdLst>
    <p:handoutMasterId r:id="rId27"/>
  </p:handoutMasterIdLst>
  <p:sldIdLst>
    <p:sldId id="256" r:id="rId2"/>
    <p:sldId id="1029" r:id="rId3"/>
    <p:sldId id="1081" r:id="rId4"/>
    <p:sldId id="1082" r:id="rId5"/>
    <p:sldId id="1083" r:id="rId6"/>
    <p:sldId id="1084" r:id="rId7"/>
    <p:sldId id="1085" r:id="rId8"/>
    <p:sldId id="1086" r:id="rId9"/>
    <p:sldId id="1087" r:id="rId10"/>
    <p:sldId id="1088" r:id="rId11"/>
    <p:sldId id="1089" r:id="rId12"/>
    <p:sldId id="1090" r:id="rId13"/>
    <p:sldId id="1091" r:id="rId14"/>
    <p:sldId id="1092" r:id="rId15"/>
    <p:sldId id="1093" r:id="rId16"/>
    <p:sldId id="1094" r:id="rId17"/>
    <p:sldId id="1095" r:id="rId18"/>
    <p:sldId id="1096" r:id="rId19"/>
    <p:sldId id="1097" r:id="rId20"/>
    <p:sldId id="1098" r:id="rId21"/>
    <p:sldId id="1099" r:id="rId22"/>
    <p:sldId id="1100" r:id="rId23"/>
    <p:sldId id="1101" r:id="rId24"/>
    <p:sldId id="294" r:id="rId25"/>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6/16/2014</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6/16/2014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6/16/2014</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SAXENA &amp; SAXENA</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6/16/2014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6/16/2014</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SAXENA &amp; SAXENA</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6/16/2014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6/16/2014</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6/16/2014</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6/16/2014</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6/16/2014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SAXENA &amp; SAXENA</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6/16/2014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SAXENA &amp; SAXENA</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6/16/2014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SAXENA &amp; SAXENA</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6/16/2014</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6/16/2014</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a:t>SAXENA &amp; SAXENA</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OVERVIEW OF</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CA.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err="1" smtClean="0">
                <a:solidFill>
                  <a:schemeClr val="bg1"/>
                </a:solidFill>
                <a:latin typeface="Arial Unicode MS" pitchFamily="34" charset="-128"/>
                <a:ea typeface="Arial Unicode MS" pitchFamily="34" charset="-128"/>
                <a:cs typeface="Arial Unicode MS" pitchFamily="34" charset="-128"/>
              </a:rPr>
              <a:t>Saxena</a:t>
            </a:r>
            <a:r>
              <a:rPr lang="en-US" sz="2400" b="1" dirty="0" smtClean="0">
                <a:solidFill>
                  <a:schemeClr val="bg1"/>
                </a:solidFill>
                <a:latin typeface="Arial Unicode MS" pitchFamily="34" charset="-128"/>
                <a:ea typeface="Arial Unicode MS" pitchFamily="34" charset="-128"/>
                <a:cs typeface="Arial Unicode MS" pitchFamily="34" charset="-128"/>
              </a:rPr>
              <a:t> &amp;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Chartered Accountants</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811, </a:t>
            </a:r>
            <a:r>
              <a:rPr lang="en-US" sz="2000" b="1" dirty="0" err="1" smtClean="0">
                <a:solidFill>
                  <a:schemeClr val="bg1"/>
                </a:solidFill>
                <a:latin typeface="Arial Unicode MS" pitchFamily="34" charset="-128"/>
                <a:ea typeface="Arial Unicode MS" pitchFamily="34" charset="-128"/>
                <a:cs typeface="Arial Unicode MS" pitchFamily="34" charset="-128"/>
              </a:rPr>
              <a:t>Ansal</a:t>
            </a:r>
            <a:r>
              <a:rPr lang="en-US" sz="2000" b="1" dirty="0" smtClean="0">
                <a:solidFill>
                  <a:schemeClr val="bg1"/>
                </a:solidFill>
                <a:latin typeface="Arial Unicode MS" pitchFamily="34" charset="-128"/>
                <a:ea typeface="Arial Unicode MS" pitchFamily="34" charset="-128"/>
                <a:cs typeface="Arial Unicode MS" pitchFamily="34" charset="-128"/>
              </a:rPr>
              <a:t> </a:t>
            </a:r>
            <a:r>
              <a:rPr lang="en-US" sz="2000" b="1" dirty="0" err="1" smtClean="0">
                <a:solidFill>
                  <a:schemeClr val="bg1"/>
                </a:solidFill>
                <a:latin typeface="Arial Unicode MS" pitchFamily="34" charset="-128"/>
                <a:ea typeface="Arial Unicode MS" pitchFamily="34" charset="-128"/>
                <a:cs typeface="Arial Unicode MS" pitchFamily="34" charset="-128"/>
              </a:rPr>
              <a:t>Bhawan</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16, </a:t>
            </a:r>
            <a:r>
              <a:rPr lang="en-US" sz="2000" b="1" dirty="0" err="1" smtClean="0">
                <a:solidFill>
                  <a:schemeClr val="bg1"/>
                </a:solidFill>
                <a:latin typeface="Arial Unicode MS" pitchFamily="34" charset="-128"/>
                <a:ea typeface="Arial Unicode MS" pitchFamily="34" charset="-128"/>
                <a:cs typeface="Arial Unicode MS" pitchFamily="34" charset="-128"/>
              </a:rPr>
              <a:t>Kasturba</a:t>
            </a:r>
            <a:r>
              <a:rPr lang="en-US" sz="2000" b="1" dirty="0" smtClean="0">
                <a:solidFill>
                  <a:schemeClr val="bg1"/>
                </a:solidFill>
                <a:latin typeface="Arial Unicode MS" pitchFamily="34" charset="-128"/>
                <a:ea typeface="Arial Unicode MS" pitchFamily="34" charset="-128"/>
                <a:cs typeface="Arial Unicode MS" pitchFamily="34" charset="-128"/>
              </a:rPr>
              <a:t> Gandhi </a:t>
            </a:r>
            <a:r>
              <a:rPr lang="en-US" sz="2000" b="1" dirty="0" err="1" smtClean="0">
                <a:solidFill>
                  <a:schemeClr val="bg1"/>
                </a:solidFill>
                <a:latin typeface="Arial Unicode MS" pitchFamily="34" charset="-128"/>
                <a:ea typeface="Arial Unicode MS" pitchFamily="34" charset="-128"/>
                <a:cs typeface="Arial Unicode MS" pitchFamily="34" charset="-128"/>
              </a:rPr>
              <a:t>Marg</a:t>
            </a:r>
            <a:r>
              <a:rPr lang="en-US" sz="2000" b="1" dirty="0" smtClean="0">
                <a:solidFill>
                  <a:schemeClr val="bg1"/>
                </a:solidFill>
                <a:latin typeface="Arial Unicode MS" pitchFamily="34" charset="-128"/>
                <a:ea typeface="Arial Unicode MS" pitchFamily="34" charset="-128"/>
                <a:cs typeface="Arial Unicode MS" pitchFamily="34" charset="-128"/>
              </a:rPr>
              <a:t>,</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arunsaxena@saxenaandsaxena.com</a:t>
            </a: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 u/s 73 (2) (From members)</a:t>
            </a:r>
          </a:p>
        </p:txBody>
      </p:sp>
      <p:sp>
        <p:nvSpPr>
          <p:cNvPr id="11267" name="Content Placeholder 2"/>
          <p:cNvSpPr>
            <a:spLocks noGrp="1"/>
          </p:cNvSpPr>
          <p:nvPr>
            <p:ph sz="quarter" idx="1"/>
          </p:nvPr>
        </p:nvSpPr>
        <p:spPr>
          <a:xfrm>
            <a:off x="457200" y="1600200"/>
            <a:ext cx="8382000" cy="5029200"/>
          </a:xfrm>
        </p:spPr>
        <p:txBody>
          <a:bodyPr/>
          <a:lstStyle/>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Deposits shall be repaid as per the terms and conditions.</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In case of the default in repayment company may apply to Tribunal for </a:t>
            </a:r>
            <a:r>
              <a:rPr lang="en-US" sz="2800" b="1" u="sng" dirty="0" smtClean="0">
                <a:latin typeface="Arial Unicode MS" pitchFamily="34" charset="-128"/>
                <a:ea typeface="Arial Unicode MS" pitchFamily="34" charset="-128"/>
                <a:cs typeface="Arial Unicode MS" pitchFamily="34" charset="-128"/>
              </a:rPr>
              <a:t>extension of time</a:t>
            </a:r>
            <a:r>
              <a:rPr lang="en-US" sz="2800" dirty="0" smtClean="0">
                <a:latin typeface="Arial Unicode MS" pitchFamily="34" charset="-128"/>
                <a:ea typeface="Arial Unicode MS" pitchFamily="34" charset="-128"/>
                <a:cs typeface="Arial Unicode MS" pitchFamily="34" charset="-128"/>
              </a:rPr>
              <a:t>. </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No renewal of deposit or invitation of deposit from its members.  If deposit exceeds 25% of paid up capital and free reserves.  </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The circular shall be published in newspaper and will be hosted on website of company as per </a:t>
            </a:r>
            <a:r>
              <a:rPr lang="en-US" sz="2800" dirty="0" err="1" smtClean="0">
                <a:latin typeface="Arial Unicode MS" pitchFamily="34" charset="-128"/>
                <a:ea typeface="Arial Unicode MS" pitchFamily="34" charset="-128"/>
                <a:cs typeface="Arial Unicode MS" pitchFamily="34" charset="-128"/>
              </a:rPr>
              <a:t>proforma</a:t>
            </a:r>
            <a:r>
              <a:rPr lang="en-US" sz="28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a:t>
            </a:r>
          </a:p>
        </p:txBody>
      </p:sp>
      <p:sp>
        <p:nvSpPr>
          <p:cNvPr id="11267" name="Content Placeholder 2"/>
          <p:cNvSpPr>
            <a:spLocks noGrp="1"/>
          </p:cNvSpPr>
          <p:nvPr>
            <p:ph sz="quarter" idx="1"/>
          </p:nvPr>
        </p:nvSpPr>
        <p:spPr>
          <a:xfrm>
            <a:off x="457200" y="1600200"/>
            <a:ext cx="8382000" cy="50292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The circular shall be valid for 6 months from the close of the financial year in which it is issued or date on which financial statement rate before the general meeting or where no general meeting.  The latest day on which meeting should have been hold whichever is earlier.</a:t>
            </a:r>
          </a:p>
          <a:p>
            <a:pPr marL="406400" indent="-406400" algn="just" eaLnBrk="1" hangingPunct="1"/>
            <a:endParaRPr lang="en-US" sz="800" dirty="0" smtClean="0">
              <a:latin typeface="Arial Unicode MS" pitchFamily="34" charset="-128"/>
              <a:ea typeface="Arial Unicode MS" pitchFamily="34" charset="-128"/>
              <a:cs typeface="Arial Unicode MS" pitchFamily="34" charset="-128"/>
            </a:endParaRP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The fresh circular will be issued for the deposit invited in following years. </a:t>
            </a:r>
          </a:p>
          <a:p>
            <a:pPr marL="406400" indent="-40640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Appointment of trustee for depositors</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One or more trustee for depositor crediting security (secured deposit).</a:t>
            </a:r>
          </a:p>
          <a:p>
            <a:pPr algn="just" eaLnBrk="1" hangingPunct="1">
              <a:buNone/>
            </a:pPr>
            <a:endParaRPr lang="en-US" sz="1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Company shall execute deposit trust deed </a:t>
            </a:r>
            <a:r>
              <a:rPr lang="en-US" sz="2800" dirty="0" err="1" smtClean="0">
                <a:latin typeface="Arial Unicode MS" pitchFamily="34" charset="-128"/>
                <a:ea typeface="Arial Unicode MS" pitchFamily="34" charset="-128"/>
                <a:cs typeface="Arial Unicode MS" pitchFamily="34" charset="-128"/>
              </a:rPr>
              <a:t>atleast</a:t>
            </a:r>
            <a:r>
              <a:rPr lang="en-US" sz="2800" dirty="0" smtClean="0">
                <a:latin typeface="Arial Unicode MS" pitchFamily="34" charset="-128"/>
                <a:ea typeface="Arial Unicode MS" pitchFamily="34" charset="-128"/>
                <a:cs typeface="Arial Unicode MS" pitchFamily="34" charset="-128"/>
              </a:rPr>
              <a:t> 7 days before issuing the circular.</a:t>
            </a:r>
          </a:p>
          <a:p>
            <a:pPr algn="just" eaLnBrk="1" hangingPunct="1">
              <a:buNone/>
            </a:pPr>
            <a:endParaRPr lang="en-US" sz="1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No person including the company shall be appointed as trustee if the trustee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 Is a director</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 KMP or</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Officer of holding, subsidiary or associate company</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Appointment of trustee for depositors</a:t>
            </a:r>
          </a:p>
        </p:txBody>
      </p:sp>
      <p:sp>
        <p:nvSpPr>
          <p:cNvPr id="11267" name="Content Placeholder 2"/>
          <p:cNvSpPr>
            <a:spLocks noGrp="1"/>
          </p:cNvSpPr>
          <p:nvPr>
            <p:ph sz="quarter" idx="1"/>
          </p:nvPr>
        </p:nvSpPr>
        <p:spPr>
          <a:xfrm>
            <a:off x="609600" y="1600200"/>
            <a:ext cx="79248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If indebted to company or its subsidiary or associate or subsidiary of associate company.</a:t>
            </a:r>
          </a:p>
          <a:p>
            <a:pPr algn="just" eaLnBrk="1" hangingPunct="1">
              <a:buNone/>
            </a:pPr>
            <a:endParaRPr lang="en-US" sz="16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Has material or pecuniary relation with company.</a:t>
            </a:r>
          </a:p>
          <a:p>
            <a:pPr algn="just" eaLnBrk="1" hangingPunct="1">
              <a:buNone/>
            </a:pPr>
            <a:endParaRPr lang="en-US" sz="1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Appointment of trustee for depositors</a:t>
            </a:r>
          </a:p>
        </p:txBody>
      </p:sp>
      <p:sp>
        <p:nvSpPr>
          <p:cNvPr id="11267" name="Content Placeholder 2"/>
          <p:cNvSpPr>
            <a:spLocks noGrp="1"/>
          </p:cNvSpPr>
          <p:nvPr>
            <p:ph sz="quarter" idx="1"/>
          </p:nvPr>
        </p:nvSpPr>
        <p:spPr>
          <a:xfrm>
            <a:off x="609600" y="1600200"/>
            <a:ext cx="79248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Trustee shall not be removed after </a:t>
            </a:r>
            <a:r>
              <a:rPr lang="en-US" sz="2800" u="sng" dirty="0" smtClean="0">
                <a:latin typeface="Arial Unicode MS" pitchFamily="34" charset="-128"/>
                <a:ea typeface="Arial Unicode MS" pitchFamily="34" charset="-128"/>
                <a:cs typeface="Arial Unicode MS" pitchFamily="34" charset="-128"/>
              </a:rPr>
              <a:t>issue of circular</a:t>
            </a:r>
            <a:r>
              <a:rPr lang="en-US" sz="2800" dirty="0" smtClean="0">
                <a:latin typeface="Arial Unicode MS" pitchFamily="34" charset="-128"/>
                <a:ea typeface="Arial Unicode MS" pitchFamily="34" charset="-128"/>
                <a:cs typeface="Arial Unicode MS" pitchFamily="34" charset="-128"/>
              </a:rPr>
              <a:t> and </a:t>
            </a:r>
            <a:r>
              <a:rPr lang="en-US" sz="2800" u="sng" dirty="0" smtClean="0">
                <a:latin typeface="Arial Unicode MS" pitchFamily="34" charset="-128"/>
                <a:ea typeface="Arial Unicode MS" pitchFamily="34" charset="-128"/>
                <a:cs typeface="Arial Unicode MS" pitchFamily="34" charset="-128"/>
              </a:rPr>
              <a:t>before the expiry of 6 months except the consent of all the director </a:t>
            </a:r>
            <a:r>
              <a:rPr lang="en-US" sz="2800" dirty="0" smtClean="0">
                <a:latin typeface="Arial Unicode MS" pitchFamily="34" charset="-128"/>
                <a:ea typeface="Arial Unicode MS" pitchFamily="34" charset="-128"/>
                <a:cs typeface="Arial Unicode MS" pitchFamily="34" charset="-128"/>
              </a:rPr>
              <a:t>present in the meeting.</a:t>
            </a:r>
          </a:p>
          <a:p>
            <a:pPr algn="just" eaLnBrk="1" hangingPunct="1">
              <a:buNone/>
            </a:pPr>
            <a:endParaRPr lang="en-US" sz="16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company is required to have independent director then </a:t>
            </a:r>
            <a:r>
              <a:rPr lang="en-US" sz="2800" dirty="0" err="1" smtClean="0">
                <a:latin typeface="Arial Unicode MS" pitchFamily="34" charset="-128"/>
                <a:ea typeface="Arial Unicode MS" pitchFamily="34" charset="-128"/>
                <a:cs typeface="Arial Unicode MS" pitchFamily="34" charset="-128"/>
              </a:rPr>
              <a:t>atleast</a:t>
            </a:r>
            <a:r>
              <a:rPr lang="en-US" sz="2800" dirty="0" smtClean="0">
                <a:latin typeface="Arial Unicode MS" pitchFamily="34" charset="-128"/>
                <a:ea typeface="Arial Unicode MS" pitchFamily="34" charset="-128"/>
                <a:cs typeface="Arial Unicode MS" pitchFamily="34" charset="-128"/>
              </a:rPr>
              <a:t> one director shall be present in the meeting.</a:t>
            </a:r>
          </a:p>
          <a:p>
            <a:pPr algn="just" eaLnBrk="1" hangingPunct="1">
              <a:buNone/>
            </a:pPr>
            <a:endParaRPr lang="en-US" sz="16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14</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Duties of Trustee</a:t>
            </a:r>
          </a:p>
        </p:txBody>
      </p:sp>
      <p:sp>
        <p:nvSpPr>
          <p:cNvPr id="11267" name="Content Placeholder 2"/>
          <p:cNvSpPr>
            <a:spLocks noGrp="1"/>
          </p:cNvSpPr>
          <p:nvPr>
            <p:ph sz="quarter" idx="1"/>
          </p:nvPr>
        </p:nvSpPr>
        <p:spPr>
          <a:xfrm>
            <a:off x="609600" y="1600200"/>
            <a:ext cx="79248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To ensure sufficient insurance to cover repayment of principle and interest amount to secured deposit.</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To satisfy himself that the circular has been issued as per the provisions.</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To ensure that company does not commit any breach of covenants and provisions.</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To take reasonable steps for breach of covenants. </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To call meeting of depositor as and when required.</a:t>
            </a:r>
          </a:p>
          <a:p>
            <a:pPr algn="just" eaLnBrk="1" hangingPunct="1">
              <a:buNone/>
            </a:pPr>
            <a:endParaRPr lang="en-US" sz="16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Deposit before the commencement of Act</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Prepare the statement showing:</a:t>
            </a:r>
          </a:p>
          <a:p>
            <a:pPr marL="739775" indent="-274638" algn="just" eaLnBrk="1" hangingPunct="1">
              <a:buFont typeface="+mj-lt"/>
              <a:buAutoNum type="alphaLcParenR"/>
            </a:pPr>
            <a:r>
              <a:rPr lang="en-US" sz="2800" dirty="0" smtClean="0">
                <a:latin typeface="Arial Unicode MS" pitchFamily="34" charset="-128"/>
                <a:ea typeface="Arial Unicode MS" pitchFamily="34" charset="-128"/>
                <a:cs typeface="Arial Unicode MS" pitchFamily="34" charset="-128"/>
              </a:rPr>
              <a:t>Total deposit accepted</a:t>
            </a:r>
          </a:p>
          <a:p>
            <a:pPr marL="739775" indent="-274638" algn="just" eaLnBrk="1" hangingPunct="1">
              <a:buFont typeface="+mj-lt"/>
              <a:buAutoNum type="alphaLcParenR"/>
            </a:pPr>
            <a:r>
              <a:rPr lang="en-US" sz="2800" dirty="0" smtClean="0">
                <a:latin typeface="Arial Unicode MS" pitchFamily="34" charset="-128"/>
                <a:ea typeface="Arial Unicode MS" pitchFamily="34" charset="-128"/>
                <a:cs typeface="Arial Unicode MS" pitchFamily="34" charset="-128"/>
              </a:rPr>
              <a:t>Amount remain unpaid including interest </a:t>
            </a:r>
          </a:p>
          <a:p>
            <a:pPr marL="739775" indent="-274638" algn="just" eaLnBrk="1" hangingPunct="1">
              <a:buFont typeface="+mj-lt"/>
              <a:buAutoNum type="alphaLcParenR"/>
            </a:pPr>
            <a:r>
              <a:rPr lang="en-US" sz="2800" dirty="0" smtClean="0">
                <a:latin typeface="Arial Unicode MS" pitchFamily="34" charset="-128"/>
                <a:ea typeface="Arial Unicode MS" pitchFamily="34" charset="-128"/>
                <a:cs typeface="Arial Unicode MS" pitchFamily="34" charset="-128"/>
              </a:rPr>
              <a:t>Arrangement for repayment</a:t>
            </a:r>
          </a:p>
          <a:p>
            <a:pPr marL="739775" indent="-274638" algn="just" eaLnBrk="1" hangingPunct="1">
              <a:buFont typeface="+mj-lt"/>
              <a:buAutoNum type="alphaLcParenR"/>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File the statement with ROC within 3 months from the date of commencement.</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Deposit before the commencement of Act</a:t>
            </a:r>
          </a:p>
        </p:txBody>
      </p:sp>
      <p:sp>
        <p:nvSpPr>
          <p:cNvPr id="11267" name="Content Placeholder 2"/>
          <p:cNvSpPr>
            <a:spLocks noGrp="1"/>
          </p:cNvSpPr>
          <p:nvPr>
            <p:ph sz="quarter" idx="1"/>
          </p:nvPr>
        </p:nvSpPr>
        <p:spPr>
          <a:xfrm>
            <a:off x="457200" y="1600200"/>
            <a:ext cx="8382000" cy="5029200"/>
          </a:xfrm>
        </p:spPr>
        <p:txBody>
          <a:bodyPr/>
          <a:lstStyle/>
          <a:p>
            <a:pPr marL="274638" indent="-274638"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Repay the deposit on due date or 12 months from the commencement whichever is later.</a:t>
            </a:r>
          </a:p>
          <a:p>
            <a:pPr marL="274638" indent="-274638"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Time can be extended by Tribunal. </a:t>
            </a:r>
          </a:p>
          <a:p>
            <a:pPr marL="274638" indent="-274638"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r>
              <a:rPr lang="en-US" sz="2800" b="1" u="sng" dirty="0" smtClean="0">
                <a:latin typeface="Arial Unicode MS" pitchFamily="34" charset="-128"/>
                <a:ea typeface="Arial Unicode MS" pitchFamily="34" charset="-128"/>
                <a:cs typeface="Arial Unicode MS" pitchFamily="34" charset="-128"/>
              </a:rPr>
              <a:t>Penalty:-</a:t>
            </a:r>
          </a:p>
          <a:p>
            <a:pPr marL="274638" indent="-274638" algn="just" eaLnBrk="1" hangingPunct="1">
              <a:buNone/>
            </a:pPr>
            <a:endParaRPr lang="en-US" sz="800" b="1" u="sng" dirty="0" smtClean="0">
              <a:latin typeface="Arial Unicode MS" pitchFamily="34" charset="-128"/>
              <a:ea typeface="Arial Unicode MS" pitchFamily="34" charset="-128"/>
              <a:cs typeface="Arial Unicode MS" pitchFamily="34" charset="-128"/>
            </a:endParaRPr>
          </a:p>
          <a:p>
            <a:pPr marL="274638" indent="-274638" algn="just" eaLnBrk="1" hangingPunct="1">
              <a:buNone/>
            </a:pPr>
            <a:r>
              <a:rPr lang="en-US" sz="2800" dirty="0" smtClean="0">
                <a:latin typeface="Arial Unicode MS" pitchFamily="34" charset="-128"/>
                <a:ea typeface="Arial Unicode MS" pitchFamily="34" charset="-128"/>
                <a:cs typeface="Arial Unicode MS" pitchFamily="34" charset="-128"/>
              </a:rPr>
              <a:t>Company :  Fine Rs.1.00 </a:t>
            </a:r>
            <a:r>
              <a:rPr lang="en-US" sz="2800" dirty="0" err="1" smtClean="0">
                <a:latin typeface="Arial Unicode MS" pitchFamily="34" charset="-128"/>
                <a:ea typeface="Arial Unicode MS" pitchFamily="34" charset="-128"/>
                <a:cs typeface="Arial Unicode MS" pitchFamily="34" charset="-128"/>
              </a:rPr>
              <a:t>crore</a:t>
            </a:r>
            <a:r>
              <a:rPr lang="en-US" sz="2800" dirty="0" smtClean="0">
                <a:latin typeface="Arial Unicode MS" pitchFamily="34" charset="-128"/>
                <a:ea typeface="Arial Unicode MS" pitchFamily="34" charset="-128"/>
                <a:cs typeface="Arial Unicode MS" pitchFamily="34" charset="-128"/>
              </a:rPr>
              <a:t> to Rs.10.00 </a:t>
            </a:r>
            <a:r>
              <a:rPr lang="en-US" sz="2800" dirty="0" err="1" smtClean="0">
                <a:latin typeface="Arial Unicode MS" pitchFamily="34" charset="-128"/>
                <a:ea typeface="Arial Unicode MS" pitchFamily="34" charset="-128"/>
                <a:cs typeface="Arial Unicode MS" pitchFamily="34" charset="-128"/>
              </a:rPr>
              <a:t>crores</a:t>
            </a:r>
            <a:endParaRPr lang="en-US" sz="2800" dirty="0" smtClean="0">
              <a:latin typeface="Arial Unicode MS" pitchFamily="34" charset="-128"/>
              <a:ea typeface="Arial Unicode MS" pitchFamily="34" charset="-128"/>
              <a:cs typeface="Arial Unicode MS" pitchFamily="34" charset="-128"/>
            </a:endParaRPr>
          </a:p>
          <a:p>
            <a:pPr marL="1944688" indent="-1944688" eaLnBrk="1" hangingPunct="1">
              <a:buNone/>
            </a:pPr>
            <a:r>
              <a:rPr lang="en-US" sz="2800" dirty="0" smtClean="0">
                <a:latin typeface="Arial Unicode MS" pitchFamily="34" charset="-128"/>
                <a:ea typeface="Arial Unicode MS" pitchFamily="34" charset="-128"/>
                <a:cs typeface="Arial Unicode MS" pitchFamily="34" charset="-128"/>
              </a:rPr>
              <a:t>Officers    :  Imprisonment </a:t>
            </a:r>
            <a:r>
              <a:rPr lang="en-US" sz="2800" dirty="0" err="1" smtClean="0">
                <a:latin typeface="Arial Unicode MS" pitchFamily="34" charset="-128"/>
                <a:ea typeface="Arial Unicode MS" pitchFamily="34" charset="-128"/>
                <a:cs typeface="Arial Unicode MS" pitchFamily="34" charset="-128"/>
              </a:rPr>
              <a:t>upto</a:t>
            </a:r>
            <a:r>
              <a:rPr lang="en-US" sz="2800" dirty="0" smtClean="0">
                <a:latin typeface="Arial Unicode MS" pitchFamily="34" charset="-128"/>
                <a:ea typeface="Arial Unicode MS" pitchFamily="34" charset="-128"/>
                <a:cs typeface="Arial Unicode MS" pitchFamily="34" charset="-128"/>
              </a:rPr>
              <a:t> 7 years or fine Rs.25 </a:t>
            </a:r>
            <a:r>
              <a:rPr lang="en-US" sz="2800" dirty="0" err="1" smtClean="0">
                <a:latin typeface="Arial Unicode MS" pitchFamily="34" charset="-128"/>
                <a:ea typeface="Arial Unicode MS" pitchFamily="34" charset="-128"/>
                <a:cs typeface="Arial Unicode MS" pitchFamily="34" charset="-128"/>
              </a:rPr>
              <a:t>lacs</a:t>
            </a:r>
            <a:r>
              <a:rPr lang="en-US" sz="2800" dirty="0" smtClean="0">
                <a:latin typeface="Arial Unicode MS" pitchFamily="34" charset="-128"/>
                <a:ea typeface="Arial Unicode MS" pitchFamily="34" charset="-128"/>
                <a:cs typeface="Arial Unicode MS" pitchFamily="34" charset="-128"/>
              </a:rPr>
              <a:t> to Rs.2 </a:t>
            </a:r>
            <a:r>
              <a:rPr lang="en-US" sz="2800" dirty="0" err="1" smtClean="0">
                <a:latin typeface="Arial Unicode MS" pitchFamily="34" charset="-128"/>
                <a:ea typeface="Arial Unicode MS" pitchFamily="34" charset="-128"/>
                <a:cs typeface="Arial Unicode MS" pitchFamily="34" charset="-128"/>
              </a:rPr>
              <a:t>crores</a:t>
            </a:r>
            <a:r>
              <a:rPr lang="en-US" sz="28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17</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Damages for Fraud</a:t>
            </a:r>
          </a:p>
        </p:txBody>
      </p:sp>
      <p:sp>
        <p:nvSpPr>
          <p:cNvPr id="11267" name="Content Placeholder 2"/>
          <p:cNvSpPr>
            <a:spLocks noGrp="1"/>
          </p:cNvSpPr>
          <p:nvPr>
            <p:ph sz="quarter" idx="1"/>
          </p:nvPr>
        </p:nvSpPr>
        <p:spPr>
          <a:xfrm>
            <a:off x="838200" y="1828800"/>
            <a:ext cx="7467600" cy="4724400"/>
          </a:xfrm>
        </p:spPr>
        <p:txBody>
          <a:bodyPr/>
          <a:lstStyle/>
          <a:p>
            <a:pPr marL="0" indent="0" algn="just" eaLnBrk="1" hangingPunct="1">
              <a:buNone/>
            </a:pPr>
            <a:r>
              <a:rPr lang="en-US" sz="2800" dirty="0" smtClean="0">
                <a:latin typeface="Arial Unicode MS" pitchFamily="34" charset="-128"/>
                <a:ea typeface="Arial Unicode MS" pitchFamily="34" charset="-128"/>
                <a:cs typeface="Arial Unicode MS" pitchFamily="34" charset="-128"/>
              </a:rPr>
              <a:t>If it is proved that deposits are accepted with intend to fraud, officer of the company shall be liable for penalty u/s 447 without any limitation of liability and liable for all losses or damages as have been suffered by depositors.</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18</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 (Terms &amp; amount of deposit)</a:t>
            </a:r>
          </a:p>
        </p:txBody>
      </p:sp>
      <p:sp>
        <p:nvSpPr>
          <p:cNvPr id="11267" name="Content Placeholder 2"/>
          <p:cNvSpPr>
            <a:spLocks noGrp="1"/>
          </p:cNvSpPr>
          <p:nvPr>
            <p:ph sz="quarter" idx="1"/>
          </p:nvPr>
        </p:nvSpPr>
        <p:spPr>
          <a:xfrm>
            <a:off x="457200" y="1600200"/>
            <a:ext cx="8382000" cy="50292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6 months to 36 months : 10% of total capital plus free reserves.</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Less than 3 months  :   Nil.  </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Total deposits from members cannot exceed 20% of capital and free reserves.</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Rate of interest and commission :  as per NBFC norms.</a:t>
            </a: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438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DEPOSITS</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a:t>
            </a:r>
          </a:p>
        </p:txBody>
      </p:sp>
      <p:sp>
        <p:nvSpPr>
          <p:cNvPr id="11267" name="Content Placeholder 2"/>
          <p:cNvSpPr>
            <a:spLocks noGrp="1"/>
          </p:cNvSpPr>
          <p:nvPr>
            <p:ph sz="quarter" idx="1"/>
          </p:nvPr>
        </p:nvSpPr>
        <p:spPr>
          <a:xfrm>
            <a:off x="457200" y="1600200"/>
            <a:ext cx="8382000" cy="50292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External rating at the time of invitation and every following year. </a:t>
            </a:r>
          </a:p>
          <a:p>
            <a:pPr marL="406400" indent="-406400" algn="just" eaLnBrk="1" hangingPunct="1"/>
            <a:endParaRPr lang="en-US" sz="900" dirty="0" smtClean="0">
              <a:latin typeface="Arial Unicode MS" pitchFamily="34" charset="-128"/>
              <a:ea typeface="Arial Unicode MS" pitchFamily="34" charset="-128"/>
              <a:cs typeface="Arial Unicode MS" pitchFamily="34" charset="-128"/>
            </a:endParaRP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In case of secured deposits, create charge within 30 days for not less than total deposits in </a:t>
            </a:r>
            <a:r>
              <a:rPr lang="en-US" sz="2800" dirty="0" err="1" smtClean="0">
                <a:latin typeface="Arial Unicode MS" pitchFamily="34" charset="-128"/>
                <a:ea typeface="Arial Unicode MS" pitchFamily="34" charset="-128"/>
                <a:cs typeface="Arial Unicode MS" pitchFamily="34" charset="-128"/>
              </a:rPr>
              <a:t>favour</a:t>
            </a:r>
            <a:r>
              <a:rPr lang="en-US" sz="2800" dirty="0" smtClean="0">
                <a:latin typeface="Arial Unicode MS" pitchFamily="34" charset="-128"/>
                <a:ea typeface="Arial Unicode MS" pitchFamily="34" charset="-128"/>
                <a:cs typeface="Arial Unicode MS" pitchFamily="34" charset="-128"/>
              </a:rPr>
              <a:t> of depositors. </a:t>
            </a:r>
          </a:p>
          <a:p>
            <a:pPr marL="406400" indent="-406400" algn="just" eaLnBrk="1" hangingPunct="1"/>
            <a:endParaRPr lang="en-US" sz="900" dirty="0" smtClean="0">
              <a:latin typeface="Arial Unicode MS" pitchFamily="34" charset="-128"/>
              <a:ea typeface="Arial Unicode MS" pitchFamily="34" charset="-128"/>
              <a:cs typeface="Arial Unicode MS" pitchFamily="34" charset="-128"/>
            </a:endParaRPr>
          </a:p>
          <a:p>
            <a:pPr marL="406400" indent="-406400" algn="just" eaLnBrk="1" hangingPunct="1"/>
            <a:endParaRPr lang="en-US" sz="2800" dirty="0" smtClean="0">
              <a:latin typeface="Arial Unicode MS" pitchFamily="34" charset="-128"/>
              <a:ea typeface="Arial Unicode MS" pitchFamily="34" charset="-128"/>
              <a:cs typeface="Arial Unicode MS" pitchFamily="34" charset="-128"/>
            </a:endParaRPr>
          </a:p>
          <a:p>
            <a:pPr marL="406400" indent="-406400" algn="just" eaLnBrk="1" hangingPunct="1"/>
            <a:endParaRPr lang="en-US" sz="2800" dirty="0" smtClean="0">
              <a:latin typeface="Arial Unicode MS" pitchFamily="34" charset="-128"/>
              <a:ea typeface="Arial Unicode MS" pitchFamily="34" charset="-128"/>
              <a:cs typeface="Arial Unicode MS" pitchFamily="34" charset="-128"/>
            </a:endParaRPr>
          </a:p>
          <a:p>
            <a:pPr marL="406400" indent="-40640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20</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a:t>
            </a:r>
          </a:p>
        </p:txBody>
      </p:sp>
      <p:sp>
        <p:nvSpPr>
          <p:cNvPr id="11267" name="Content Placeholder 2"/>
          <p:cNvSpPr>
            <a:spLocks noGrp="1"/>
          </p:cNvSpPr>
          <p:nvPr>
            <p:ph sz="quarter" idx="1"/>
          </p:nvPr>
        </p:nvSpPr>
        <p:spPr>
          <a:xfrm>
            <a:off x="457200" y="1600200"/>
            <a:ext cx="8382000" cy="50292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Deposits from others:-  If it exceeds 25% of paid up capital and free reserves. </a:t>
            </a:r>
          </a:p>
          <a:p>
            <a:pPr marL="406400" indent="-406400" algn="just" eaLnBrk="1" hangingPunct="1"/>
            <a:endParaRPr lang="en-US" sz="900" dirty="0" smtClean="0">
              <a:latin typeface="Arial Unicode MS" pitchFamily="34" charset="-128"/>
              <a:ea typeface="Arial Unicode MS" pitchFamily="34" charset="-128"/>
              <a:cs typeface="Arial Unicode MS" pitchFamily="34" charset="-128"/>
            </a:endParaRP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No government company accept deposit if it exceeds 35% of total capital and reserves. </a:t>
            </a:r>
          </a:p>
          <a:p>
            <a:pPr marL="406400" indent="-406400" algn="just" eaLnBrk="1" hangingPunct="1"/>
            <a:endParaRPr lang="en-US" sz="900" dirty="0" smtClean="0">
              <a:latin typeface="Arial Unicode MS" pitchFamily="34" charset="-128"/>
              <a:ea typeface="Arial Unicode MS" pitchFamily="34" charset="-128"/>
              <a:cs typeface="Arial Unicode MS" pitchFamily="34" charset="-128"/>
            </a:endParaRP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No eligible company shall accept or renew the deposit from its members if outstanding on that date exceeds 10% of paid up capital and reserves.</a:t>
            </a:r>
          </a:p>
          <a:p>
            <a:pPr marL="406400" indent="-40640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21</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Meeting of the Depositor</a:t>
            </a:r>
          </a:p>
        </p:txBody>
      </p:sp>
      <p:sp>
        <p:nvSpPr>
          <p:cNvPr id="11267" name="Content Placeholder 2"/>
          <p:cNvSpPr>
            <a:spLocks noGrp="1"/>
          </p:cNvSpPr>
          <p:nvPr>
            <p:ph sz="quarter" idx="1"/>
          </p:nvPr>
        </p:nvSpPr>
        <p:spPr>
          <a:xfrm>
            <a:off x="457200" y="1752600"/>
            <a:ext cx="8001000" cy="48768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Trustee shall call the meeting of trustees if requisition is signed </a:t>
            </a:r>
            <a:r>
              <a:rPr lang="en-US" sz="2800" dirty="0" err="1" smtClean="0">
                <a:latin typeface="Arial Unicode MS" pitchFamily="34" charset="-128"/>
                <a:ea typeface="Arial Unicode MS" pitchFamily="34" charset="-128"/>
                <a:cs typeface="Arial Unicode MS" pitchFamily="34" charset="-128"/>
              </a:rPr>
              <a:t>atleast</a:t>
            </a:r>
            <a:r>
              <a:rPr lang="en-US" sz="2800" dirty="0" smtClean="0">
                <a:latin typeface="Arial Unicode MS" pitchFamily="34" charset="-128"/>
                <a:ea typeface="Arial Unicode MS" pitchFamily="34" charset="-128"/>
                <a:cs typeface="Arial Unicode MS" pitchFamily="34" charset="-128"/>
              </a:rPr>
              <a:t>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depositor in value.</a:t>
            </a:r>
          </a:p>
          <a:p>
            <a:pPr marL="406400" indent="-406400" algn="just" eaLnBrk="1" hangingPunct="1"/>
            <a:endParaRPr lang="en-US" sz="800" dirty="0" smtClean="0">
              <a:latin typeface="Arial Unicode MS" pitchFamily="34" charset="-128"/>
              <a:ea typeface="Arial Unicode MS" pitchFamily="34" charset="-128"/>
              <a:cs typeface="Arial Unicode MS" pitchFamily="34" charset="-128"/>
            </a:endParaRPr>
          </a:p>
          <a:p>
            <a:pPr marL="0" indent="0" algn="ctr" eaLnBrk="1" hangingPunct="1">
              <a:buNone/>
            </a:pPr>
            <a:r>
              <a:rPr lang="en-US" sz="2400" dirty="0" smtClean="0">
                <a:latin typeface="Arial Unicode MS" pitchFamily="34" charset="-128"/>
                <a:ea typeface="Arial Unicode MS" pitchFamily="34" charset="-128"/>
                <a:cs typeface="Arial Unicode MS" pitchFamily="34" charset="-128"/>
              </a:rPr>
              <a:t>OR</a:t>
            </a:r>
          </a:p>
          <a:p>
            <a:pPr marL="406400" indent="-406400" algn="just" eaLnBrk="1" hangingPunct="1"/>
            <a:endParaRPr lang="en-US" sz="800" dirty="0" smtClean="0">
              <a:latin typeface="Arial Unicode MS" pitchFamily="34" charset="-128"/>
              <a:ea typeface="Arial Unicode MS" pitchFamily="34" charset="-128"/>
              <a:cs typeface="Arial Unicode MS" pitchFamily="34" charset="-128"/>
            </a:endParaRP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Trustees themselves on </a:t>
            </a:r>
            <a:r>
              <a:rPr lang="en-US" sz="2800" dirty="0" err="1" smtClean="0">
                <a:latin typeface="Arial Unicode MS" pitchFamily="34" charset="-128"/>
                <a:ea typeface="Arial Unicode MS" pitchFamily="34" charset="-128"/>
                <a:cs typeface="Arial Unicode MS" pitchFamily="34" charset="-128"/>
              </a:rPr>
              <a:t>suo-moto</a:t>
            </a:r>
            <a:r>
              <a:rPr lang="en-US" sz="2800" dirty="0" smtClean="0">
                <a:latin typeface="Arial Unicode MS" pitchFamily="34" charset="-128"/>
                <a:ea typeface="Arial Unicode MS" pitchFamily="34" charset="-128"/>
                <a:cs typeface="Arial Unicode MS" pitchFamily="34" charset="-128"/>
              </a:rPr>
              <a:t>. </a:t>
            </a:r>
          </a:p>
          <a:p>
            <a:pPr marL="406400" indent="-40640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22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Return of Deposit</a:t>
            </a:r>
          </a:p>
        </p:txBody>
      </p:sp>
      <p:sp>
        <p:nvSpPr>
          <p:cNvPr id="11267" name="Content Placeholder 2"/>
          <p:cNvSpPr>
            <a:spLocks noGrp="1"/>
          </p:cNvSpPr>
          <p:nvPr>
            <p:ph sz="quarter" idx="1"/>
          </p:nvPr>
        </p:nvSpPr>
        <p:spPr>
          <a:xfrm>
            <a:off x="457200" y="1752600"/>
            <a:ext cx="8001000" cy="4876800"/>
          </a:xfrm>
        </p:spPr>
        <p:txBody>
          <a:bodyPr/>
          <a:lstStyle/>
          <a:p>
            <a:pPr marL="406400" indent="-406400" algn="just" eaLnBrk="1" hangingPunct="1"/>
            <a:r>
              <a:rPr lang="en-US" sz="2800" dirty="0" smtClean="0">
                <a:latin typeface="Arial Unicode MS" pitchFamily="34" charset="-128"/>
                <a:ea typeface="Arial Unicode MS" pitchFamily="34" charset="-128"/>
                <a:cs typeface="Arial Unicode MS" pitchFamily="34" charset="-128"/>
              </a:rPr>
              <a:t>To be filed with registrar before 30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June every year for the information </a:t>
            </a:r>
            <a:r>
              <a:rPr lang="en-US" sz="2800" dirty="0" err="1" smtClean="0">
                <a:latin typeface="Arial Unicode MS" pitchFamily="34" charset="-128"/>
                <a:ea typeface="Arial Unicode MS" pitchFamily="34" charset="-128"/>
                <a:cs typeface="Arial Unicode MS" pitchFamily="34" charset="-128"/>
              </a:rPr>
              <a:t>upto</a:t>
            </a:r>
            <a:r>
              <a:rPr lang="en-US" sz="2800" dirty="0" smtClean="0">
                <a:latin typeface="Arial Unicode MS" pitchFamily="34" charset="-128"/>
                <a:ea typeface="Arial Unicode MS" pitchFamily="34" charset="-128"/>
                <a:cs typeface="Arial Unicode MS" pitchFamily="34" charset="-128"/>
              </a:rPr>
              <a:t>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duly audited by auditor of the company. </a:t>
            </a:r>
          </a:p>
          <a:p>
            <a:pPr marL="406400" indent="-40640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274638" indent="-274638"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23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24</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3400" y="228600"/>
            <a:ext cx="80010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DEPOSITS</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None/>
            </a:pPr>
            <a:r>
              <a:rPr lang="en-US" sz="2800" dirty="0" smtClean="0">
                <a:latin typeface="Arial Unicode MS" pitchFamily="34" charset="-128"/>
                <a:ea typeface="Arial Unicode MS" pitchFamily="34" charset="-128"/>
                <a:cs typeface="Arial Unicode MS" pitchFamily="34" charset="-128"/>
              </a:rPr>
              <a:t>Who may invite, accept or renew the deposits:-</a:t>
            </a:r>
          </a:p>
          <a:p>
            <a:pPr marL="457200" indent="-457200" algn="just" eaLnBrk="1" hangingPunct="1">
              <a:buAutoNum type="alphaLcParenR"/>
            </a:pPr>
            <a:r>
              <a:rPr lang="en-US" sz="2800" dirty="0" smtClean="0">
                <a:latin typeface="Arial Unicode MS" pitchFamily="34" charset="-128"/>
                <a:ea typeface="Arial Unicode MS" pitchFamily="34" charset="-128"/>
                <a:cs typeface="Arial Unicode MS" pitchFamily="34" charset="-128"/>
              </a:rPr>
              <a:t>Banking company </a:t>
            </a:r>
          </a:p>
          <a:p>
            <a:pPr marL="457200" indent="-457200" algn="just" eaLnBrk="1" hangingPunct="1">
              <a:buAutoNum type="alphaLcParenR"/>
            </a:pPr>
            <a:r>
              <a:rPr lang="en-US" sz="2800" dirty="0" smtClean="0">
                <a:latin typeface="Arial Unicode MS" pitchFamily="34" charset="-128"/>
                <a:ea typeface="Arial Unicode MS" pitchFamily="34" charset="-128"/>
                <a:cs typeface="Arial Unicode MS" pitchFamily="34" charset="-128"/>
              </a:rPr>
              <a:t>NBFC</a:t>
            </a:r>
          </a:p>
          <a:p>
            <a:pPr marL="457200" indent="-457200" algn="just" eaLnBrk="1" hangingPunct="1">
              <a:buAutoNum type="alphaLcParenR"/>
            </a:pPr>
            <a:r>
              <a:rPr lang="en-US" sz="2800" dirty="0" smtClean="0">
                <a:latin typeface="Arial Unicode MS" pitchFamily="34" charset="-128"/>
                <a:ea typeface="Arial Unicode MS" pitchFamily="34" charset="-128"/>
                <a:cs typeface="Arial Unicode MS" pitchFamily="34" charset="-128"/>
              </a:rPr>
              <a:t>Eligible companies</a:t>
            </a:r>
          </a:p>
          <a:p>
            <a:pPr marL="731837" lvl="2" indent="-457200" algn="just" eaLnBrk="1" hangingPunct="1">
              <a:spcBef>
                <a:spcPts val="700"/>
              </a:spcBef>
              <a:buSzPct val="60000"/>
            </a:pPr>
            <a:r>
              <a:rPr lang="en-US" sz="2500" dirty="0" smtClean="0">
                <a:latin typeface="Arial Unicode MS" pitchFamily="34" charset="-128"/>
                <a:ea typeface="Arial Unicode MS" pitchFamily="34" charset="-128"/>
                <a:cs typeface="Arial Unicode MS" pitchFamily="34" charset="-128"/>
              </a:rPr>
              <a:t>Public company having </a:t>
            </a:r>
            <a:r>
              <a:rPr lang="en-US" sz="2500" dirty="0" err="1" smtClean="0">
                <a:latin typeface="Arial Unicode MS" pitchFamily="34" charset="-128"/>
                <a:ea typeface="Arial Unicode MS" pitchFamily="34" charset="-128"/>
                <a:cs typeface="Arial Unicode MS" pitchFamily="34" charset="-128"/>
              </a:rPr>
              <a:t>networth</a:t>
            </a:r>
            <a:r>
              <a:rPr lang="en-US" sz="2500" dirty="0" smtClean="0">
                <a:latin typeface="Arial Unicode MS" pitchFamily="34" charset="-128"/>
                <a:ea typeface="Arial Unicode MS" pitchFamily="34" charset="-128"/>
                <a:cs typeface="Arial Unicode MS" pitchFamily="34" charset="-128"/>
              </a:rPr>
              <a:t> more than Rs.100 </a:t>
            </a:r>
            <a:r>
              <a:rPr lang="en-US" sz="2500" dirty="0" err="1" smtClean="0">
                <a:latin typeface="Arial Unicode MS" pitchFamily="34" charset="-128"/>
                <a:ea typeface="Arial Unicode MS" pitchFamily="34" charset="-128"/>
                <a:cs typeface="Arial Unicode MS" pitchFamily="34" charset="-128"/>
              </a:rPr>
              <a:t>crores</a:t>
            </a:r>
            <a:r>
              <a:rPr lang="en-US" sz="2500" dirty="0" smtClean="0">
                <a:latin typeface="Arial Unicode MS" pitchFamily="34" charset="-128"/>
                <a:ea typeface="Arial Unicode MS" pitchFamily="34" charset="-128"/>
                <a:cs typeface="Arial Unicode MS" pitchFamily="34" charset="-128"/>
              </a:rPr>
              <a:t> or turnover Rs.500 </a:t>
            </a:r>
            <a:r>
              <a:rPr lang="en-US" sz="2500" dirty="0" err="1" smtClean="0">
                <a:latin typeface="Arial Unicode MS" pitchFamily="34" charset="-128"/>
                <a:ea typeface="Arial Unicode MS" pitchFamily="34" charset="-128"/>
                <a:cs typeface="Arial Unicode MS" pitchFamily="34" charset="-128"/>
              </a:rPr>
              <a:t>crores</a:t>
            </a:r>
            <a:r>
              <a:rPr lang="en-US" sz="2500" dirty="0" smtClean="0">
                <a:latin typeface="Arial Unicode MS" pitchFamily="34" charset="-128"/>
                <a:ea typeface="Arial Unicode MS" pitchFamily="34" charset="-128"/>
                <a:cs typeface="Arial Unicode MS" pitchFamily="34" charset="-128"/>
              </a:rPr>
              <a:t>.</a:t>
            </a:r>
          </a:p>
          <a:p>
            <a:pPr marL="457200" indent="-457200" algn="just" eaLnBrk="1" hangingPunct="1">
              <a:buAutoNum type="alphaLcParenR"/>
            </a:pPr>
            <a:r>
              <a:rPr lang="en-US" sz="2800" dirty="0" smtClean="0">
                <a:latin typeface="Arial Unicode MS" pitchFamily="34" charset="-128"/>
                <a:ea typeface="Arial Unicode MS" pitchFamily="34" charset="-128"/>
                <a:cs typeface="Arial Unicode MS" pitchFamily="34" charset="-128"/>
              </a:rPr>
              <a:t>Other companies (from its members) subject to the conditions in section 73 (2).</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Acceptance of deposit (Rules) 2014</a:t>
            </a:r>
          </a:p>
        </p:txBody>
      </p:sp>
      <p:sp>
        <p:nvSpPr>
          <p:cNvPr id="11267" name="Content Placeholder 2"/>
          <p:cNvSpPr>
            <a:spLocks noGrp="1"/>
          </p:cNvSpPr>
          <p:nvPr>
            <p:ph sz="quarter" idx="1"/>
          </p:nvPr>
        </p:nvSpPr>
        <p:spPr>
          <a:xfrm>
            <a:off x="457200" y="1752600"/>
            <a:ext cx="8382000" cy="4876800"/>
          </a:xfrm>
        </p:spPr>
        <p:txBody>
          <a:bodyPr/>
          <a:lstStyle/>
          <a:p>
            <a:pPr marL="0" indent="0" algn="just" eaLnBrk="1" hangingPunct="1">
              <a:buNone/>
            </a:pPr>
            <a:r>
              <a:rPr lang="en-US" sz="2800" dirty="0" smtClean="0">
                <a:latin typeface="Arial Unicode MS" pitchFamily="34" charset="-128"/>
                <a:ea typeface="Arial Unicode MS" pitchFamily="34" charset="-128"/>
                <a:cs typeface="Arial Unicode MS" pitchFamily="34" charset="-128"/>
              </a:rPr>
              <a:t>Rules are applicable to all companies except banks  NBFCs and HFCs.</a:t>
            </a:r>
          </a:p>
          <a:p>
            <a:pPr marL="0" indent="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r>
              <a:rPr lang="en-US" sz="2800" b="1" u="sng" dirty="0" smtClean="0">
                <a:latin typeface="Arial Unicode MS" pitchFamily="34" charset="-128"/>
                <a:ea typeface="Arial Unicode MS" pitchFamily="34" charset="-128"/>
                <a:cs typeface="Arial Unicode MS" pitchFamily="34" charset="-128"/>
              </a:rPr>
              <a:t>Definition of Deposit</a:t>
            </a:r>
            <a:r>
              <a:rPr lang="en-US" sz="2800" dirty="0" smtClean="0">
                <a:latin typeface="Arial Unicode MS" pitchFamily="34" charset="-128"/>
                <a:ea typeface="Arial Unicode MS" pitchFamily="34" charset="-128"/>
                <a:cs typeface="Arial Unicode MS" pitchFamily="34" charset="-128"/>
              </a:rPr>
              <a:t>:-</a:t>
            </a: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None/>
            </a:pPr>
            <a:r>
              <a:rPr lang="en-US" sz="2800" dirty="0" smtClean="0">
                <a:latin typeface="Arial Unicode MS" pitchFamily="34" charset="-128"/>
                <a:ea typeface="Arial Unicode MS" pitchFamily="34" charset="-128"/>
                <a:cs typeface="Arial Unicode MS" pitchFamily="34" charset="-128"/>
              </a:rPr>
              <a:t>Deposit includes receipt of money by the way of deposit or loan or in any other form.</a:t>
            </a:r>
          </a:p>
          <a:p>
            <a:pPr marL="0" indent="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4</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Acceptance of deposit Rules 2014</a:t>
            </a:r>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800" dirty="0" smtClean="0">
                <a:latin typeface="Arial Unicode MS" pitchFamily="34" charset="-128"/>
                <a:ea typeface="Arial Unicode MS" pitchFamily="34" charset="-128"/>
                <a:cs typeface="Arial Unicode MS" pitchFamily="34" charset="-128"/>
              </a:rPr>
              <a:t>Deposit does not include:-</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Amount received from CG, SG, local authority and statutory authority. </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Receipt from foreign government bank as per FEMA.</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Amount received from bank, public financial institutions, commercial papers, ICDs.</a:t>
            </a:r>
          </a:p>
          <a:p>
            <a:pPr marL="406400" indent="-406400" algn="just" eaLnBrk="1" hangingPunct="1"/>
            <a:r>
              <a:rPr lang="en-US" sz="2800" dirty="0" smtClean="0">
                <a:latin typeface="Arial Unicode MS" pitchFamily="34" charset="-128"/>
                <a:ea typeface="Arial Unicode MS" pitchFamily="34" charset="-128"/>
                <a:cs typeface="Arial Unicode MS" pitchFamily="34" charset="-128"/>
              </a:rPr>
              <a:t>Share application money (except not refunded to the applicants).</a:t>
            </a:r>
            <a:endParaRPr lang="en-US" sz="25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Acceptance of deposit Rules 2014</a:t>
            </a:r>
          </a:p>
        </p:txBody>
      </p:sp>
      <p:sp>
        <p:nvSpPr>
          <p:cNvPr id="11267" name="Content Placeholder 2"/>
          <p:cNvSpPr>
            <a:spLocks noGrp="1"/>
          </p:cNvSpPr>
          <p:nvPr>
            <p:ph sz="quarter" idx="1"/>
          </p:nvPr>
        </p:nvSpPr>
        <p:spPr>
          <a:xfrm>
            <a:off x="457200" y="1600200"/>
            <a:ext cx="8382000" cy="5029200"/>
          </a:xfrm>
        </p:spPr>
        <p:txBody>
          <a:bodyPr/>
          <a:lstStyle/>
          <a:p>
            <a:pPr marL="727075" lvl="1" indent="-406400" algn="just" eaLnBrk="1" hangingPunct="1"/>
            <a:r>
              <a:rPr lang="en-US" sz="2500" dirty="0" smtClean="0">
                <a:latin typeface="Arial Unicode MS" pitchFamily="34" charset="-128"/>
                <a:ea typeface="Arial Unicode MS" pitchFamily="34" charset="-128"/>
                <a:cs typeface="Arial Unicode MS" pitchFamily="34" charset="-128"/>
              </a:rPr>
              <a:t>Amount received from directors out of his own funds.</a:t>
            </a:r>
          </a:p>
          <a:p>
            <a:pPr marL="727075" lvl="1" indent="-406400" algn="just" eaLnBrk="1" hangingPunct="1"/>
            <a:r>
              <a:rPr lang="en-US" sz="2500" dirty="0" smtClean="0">
                <a:latin typeface="Arial Unicode MS" pitchFamily="34" charset="-128"/>
                <a:ea typeface="Arial Unicode MS" pitchFamily="34" charset="-128"/>
                <a:cs typeface="Arial Unicode MS" pitchFamily="34" charset="-128"/>
              </a:rPr>
              <a:t>Convertible bond / debentures / shares within 5 years. </a:t>
            </a:r>
          </a:p>
          <a:p>
            <a:pPr marL="727075" lvl="1" indent="-406400" algn="just" eaLnBrk="1" hangingPunct="1"/>
            <a:r>
              <a:rPr lang="en-US" sz="2500" dirty="0" smtClean="0">
                <a:latin typeface="Arial Unicode MS" pitchFamily="34" charset="-128"/>
                <a:ea typeface="Arial Unicode MS" pitchFamily="34" charset="-128"/>
                <a:cs typeface="Arial Unicode MS" pitchFamily="34" charset="-128"/>
              </a:rPr>
              <a:t>Interest free security deposit from employee, (maximum one year salary).</a:t>
            </a:r>
          </a:p>
          <a:p>
            <a:pPr marL="727075" lvl="1" indent="-406400" algn="just" eaLnBrk="1" hangingPunct="1"/>
            <a:r>
              <a:rPr lang="en-US" sz="2500" dirty="0" smtClean="0">
                <a:latin typeface="Arial Unicode MS" pitchFamily="34" charset="-128"/>
                <a:ea typeface="Arial Unicode MS" pitchFamily="34" charset="-128"/>
                <a:cs typeface="Arial Unicode MS" pitchFamily="34" charset="-128"/>
              </a:rPr>
              <a:t>Business advances:</a:t>
            </a:r>
          </a:p>
          <a:p>
            <a:pPr marL="1001712" lvl="2" indent="-406400" algn="just" eaLnBrk="1" hangingPunct="1"/>
            <a:r>
              <a:rPr lang="en-US" sz="2500" dirty="0" smtClean="0">
                <a:latin typeface="Arial Unicode MS" pitchFamily="34" charset="-128"/>
                <a:ea typeface="Arial Unicode MS" pitchFamily="34" charset="-128"/>
                <a:cs typeface="Arial Unicode MS" pitchFamily="34" charset="-128"/>
              </a:rPr>
              <a:t>Supply of the goods / services (to be adjusted within 365 days).</a:t>
            </a:r>
          </a:p>
          <a:p>
            <a:pPr marL="1001712" lvl="2" indent="-406400" algn="just" eaLnBrk="1" hangingPunct="1"/>
            <a:r>
              <a:rPr lang="en-US" sz="2500" dirty="0" smtClean="0">
                <a:latin typeface="Arial Unicode MS" pitchFamily="34" charset="-128"/>
                <a:ea typeface="Arial Unicode MS" pitchFamily="34" charset="-128"/>
                <a:cs typeface="Arial Unicode MS" pitchFamily="34" charset="-128"/>
              </a:rPr>
              <a:t>Against property</a:t>
            </a:r>
          </a:p>
          <a:p>
            <a:pPr marL="1001712" lvl="2" indent="-406400" algn="just" eaLnBrk="1" hangingPunct="1"/>
            <a:r>
              <a:rPr lang="en-US" sz="2500" dirty="0" smtClean="0">
                <a:latin typeface="Arial Unicode MS" pitchFamily="34" charset="-128"/>
                <a:ea typeface="Arial Unicode MS" pitchFamily="34" charset="-128"/>
                <a:cs typeface="Arial Unicode MS" pitchFamily="34" charset="-128"/>
              </a:rPr>
              <a:t>Against security deposit for performance contract for supply of goods or services.</a:t>
            </a:r>
          </a:p>
          <a:p>
            <a:pPr marL="1001712" lvl="2" indent="-406400" algn="just" eaLnBrk="1" hangingPunct="1"/>
            <a:endParaRPr lang="en-US" sz="2500" dirty="0" smtClean="0">
              <a:latin typeface="Arial Unicode MS" pitchFamily="34" charset="-128"/>
              <a:ea typeface="Arial Unicode MS" pitchFamily="34" charset="-128"/>
              <a:cs typeface="Arial Unicode MS" pitchFamily="34" charset="-128"/>
            </a:endParaRPr>
          </a:p>
          <a:p>
            <a:pPr marL="1001712" lvl="2" indent="-406400" algn="just" eaLnBrk="1" hangingPunct="1">
              <a:buNone/>
            </a:pPr>
            <a:endParaRPr lang="en-US" sz="2500" dirty="0" smtClean="0">
              <a:latin typeface="Arial Unicode MS" pitchFamily="34" charset="-128"/>
              <a:ea typeface="Arial Unicode MS" pitchFamily="34" charset="-128"/>
              <a:cs typeface="Arial Unicode MS" pitchFamily="34" charset="-128"/>
            </a:endParaRPr>
          </a:p>
          <a:p>
            <a:pPr marL="727075" lvl="1" indent="-406400" algn="just" eaLnBrk="1" hangingPunct="1"/>
            <a:endParaRPr lang="en-US" sz="2500" dirty="0" smtClean="0">
              <a:latin typeface="Arial Unicode MS" pitchFamily="34" charset="-128"/>
              <a:ea typeface="Arial Unicode MS" pitchFamily="34" charset="-128"/>
              <a:cs typeface="Arial Unicode MS" pitchFamily="34" charset="-128"/>
            </a:endParaRPr>
          </a:p>
          <a:p>
            <a:pPr marL="727075" lvl="1" indent="-406400" algn="just" eaLnBrk="1" hangingPunct="1">
              <a:buNone/>
            </a:pPr>
            <a:endParaRPr lang="en-US" sz="2500" dirty="0" smtClean="0">
              <a:latin typeface="Arial Unicode MS" pitchFamily="34" charset="-128"/>
              <a:ea typeface="Arial Unicode MS" pitchFamily="34" charset="-128"/>
              <a:cs typeface="Arial Unicode MS" pitchFamily="34" charset="-128"/>
            </a:endParaRPr>
          </a:p>
          <a:p>
            <a:pPr algn="just" eaLnBrk="1" hangingPunct="1">
              <a:buNone/>
            </a:pPr>
            <a:endParaRPr lang="en-US" sz="25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Acceptance of deposit Rules 2014</a:t>
            </a:r>
          </a:p>
        </p:txBody>
      </p:sp>
      <p:sp>
        <p:nvSpPr>
          <p:cNvPr id="11267" name="Content Placeholder 2"/>
          <p:cNvSpPr>
            <a:spLocks noGrp="1"/>
          </p:cNvSpPr>
          <p:nvPr>
            <p:ph sz="quarter" idx="1"/>
          </p:nvPr>
        </p:nvSpPr>
        <p:spPr>
          <a:xfrm>
            <a:off x="457200" y="1600200"/>
            <a:ext cx="8382000" cy="5029200"/>
          </a:xfrm>
        </p:spPr>
        <p:txBody>
          <a:bodyPr/>
          <a:lstStyle/>
          <a:p>
            <a:pPr marL="1001712" lvl="2" indent="-406400" algn="just" eaLnBrk="1" hangingPunct="1"/>
            <a:r>
              <a:rPr lang="en-US" sz="2400" dirty="0" smtClean="0">
                <a:latin typeface="Arial Unicode MS" pitchFamily="34" charset="-128"/>
                <a:ea typeface="Arial Unicode MS" pitchFamily="34" charset="-128"/>
                <a:cs typeface="Arial Unicode MS" pitchFamily="34" charset="-128"/>
              </a:rPr>
              <a:t>Advances for supply of capital goods under long term projects.</a:t>
            </a:r>
          </a:p>
          <a:p>
            <a:pPr marL="1001712" lvl="2" indent="-406400" algn="just" eaLnBrk="1" hangingPunct="1"/>
            <a:r>
              <a:rPr lang="en-US" sz="2400" dirty="0" smtClean="0">
                <a:latin typeface="Arial Unicode MS" pitchFamily="34" charset="-128"/>
                <a:ea typeface="Arial Unicode MS" pitchFamily="34" charset="-128"/>
                <a:cs typeface="Arial Unicode MS" pitchFamily="34" charset="-128"/>
              </a:rPr>
              <a:t>Amount from promoters or their relative if it is a condition of any financial institutions or bank (the exemption is available till the loan are fully repaid).</a:t>
            </a:r>
          </a:p>
          <a:p>
            <a:pPr marL="0" lvl="2" indent="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0" lvl="2" indent="0" algn="just" eaLnBrk="1" hangingPunct="1">
              <a:buNone/>
            </a:pPr>
            <a:r>
              <a:rPr lang="en-US" sz="2400" b="1" dirty="0" smtClean="0">
                <a:latin typeface="Arial Unicode MS" pitchFamily="34" charset="-128"/>
                <a:ea typeface="Arial Unicode MS" pitchFamily="34" charset="-128"/>
                <a:cs typeface="Arial Unicode MS" pitchFamily="34" charset="-128"/>
              </a:rPr>
              <a:t>Important :-  </a:t>
            </a:r>
          </a:p>
          <a:p>
            <a:pPr marL="457200" lvl="2" indent="7938" algn="just" eaLnBrk="1" hangingPunct="1">
              <a:buNone/>
            </a:pPr>
            <a:r>
              <a:rPr lang="en-US" sz="2400" dirty="0" smtClean="0">
                <a:latin typeface="Arial Unicode MS" pitchFamily="34" charset="-128"/>
                <a:ea typeface="Arial Unicode MS" pitchFamily="34" charset="-128"/>
                <a:cs typeface="Arial Unicode MS" pitchFamily="34" charset="-128"/>
              </a:rPr>
              <a:t>If company accepting money does not have necessary permission or approval to deal in goods or properties or services </a:t>
            </a:r>
            <a:r>
              <a:rPr lang="en-US" sz="2400" b="1" dirty="0" smtClean="0">
                <a:latin typeface="Arial Unicode MS" pitchFamily="34" charset="-128"/>
                <a:ea typeface="Arial Unicode MS" pitchFamily="34" charset="-128"/>
                <a:cs typeface="Arial Unicode MS" pitchFamily="34" charset="-128"/>
              </a:rPr>
              <a:t>no exemption is available, it will be treated as deposit.</a:t>
            </a:r>
          </a:p>
          <a:p>
            <a:pPr marL="457200" lvl="2" indent="-45720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727075" lvl="1" indent="-406400" algn="just" eaLnBrk="1" hangingPunct="1"/>
            <a:endParaRPr lang="en-US" sz="2400" dirty="0" smtClean="0">
              <a:latin typeface="Arial Unicode MS" pitchFamily="34" charset="-128"/>
              <a:ea typeface="Arial Unicode MS" pitchFamily="34" charset="-128"/>
              <a:cs typeface="Arial Unicode MS" pitchFamily="34" charset="-128"/>
            </a:endParaRPr>
          </a:p>
          <a:p>
            <a:pPr marL="727075" lvl="1" indent="-40640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7</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 u/s 73 (2) (From members)</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None/>
            </a:pPr>
            <a:r>
              <a:rPr lang="en-US" sz="2800" dirty="0" smtClean="0">
                <a:latin typeface="Arial Unicode MS" pitchFamily="34" charset="-128"/>
                <a:ea typeface="Arial Unicode MS" pitchFamily="34" charset="-128"/>
                <a:cs typeface="Arial Unicode MS" pitchFamily="34" charset="-128"/>
              </a:rPr>
              <a:t>Resolution in General Meeting required.</a:t>
            </a:r>
          </a:p>
          <a:p>
            <a:pPr algn="just" eaLnBrk="1" hangingPunct="1">
              <a:buNone/>
            </a:pPr>
            <a:r>
              <a:rPr lang="en-US" sz="2800" dirty="0" smtClean="0">
                <a:latin typeface="Arial Unicode MS" pitchFamily="34" charset="-128"/>
                <a:ea typeface="Arial Unicode MS" pitchFamily="34" charset="-128"/>
                <a:cs typeface="Arial Unicode MS" pitchFamily="34" charset="-128"/>
              </a:rPr>
              <a:t>Preparation of the circular :-</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Financial position</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Credit rating.</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Total number of depositors (existing).</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Amount due as on date of circular</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File copy of circular with ROC 30 days before the issue of circular.</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Issue the circular to the members</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8</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solidFill>
                  <a:schemeClr val="tx1"/>
                </a:solidFill>
                <a:latin typeface="Arial Unicode MS" pitchFamily="34" charset="-128"/>
                <a:ea typeface="Arial Unicode MS" pitchFamily="34" charset="-128"/>
                <a:cs typeface="Arial Unicode MS" pitchFamily="34" charset="-128"/>
              </a:rPr>
              <a:t>Conditions u/s 73 (2) (From members)</a:t>
            </a:r>
          </a:p>
        </p:txBody>
      </p:sp>
      <p:sp>
        <p:nvSpPr>
          <p:cNvPr id="11267" name="Content Placeholder 2"/>
          <p:cNvSpPr>
            <a:spLocks noGrp="1"/>
          </p:cNvSpPr>
          <p:nvPr>
            <p:ph sz="quarter" idx="1"/>
          </p:nvPr>
        </p:nvSpPr>
        <p:spPr>
          <a:xfrm>
            <a:off x="457200" y="1600200"/>
            <a:ext cx="8382000" cy="5029200"/>
          </a:xfrm>
        </p:spPr>
        <p:txBody>
          <a:bodyPr/>
          <a:lstStyle/>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Not less than 15% of deposit during financial year or following financial year will be deposited in separate bank account (deposited in reserve bank account).</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Enter into an agreement for the deposit insurance </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Certificate for no default in repayment of deposit or interest (in past).</a:t>
            </a:r>
          </a:p>
          <a:p>
            <a:pPr marL="777875" lvl="1" indent="-457200" algn="just" eaLnBrk="1" hangingPunct="1"/>
            <a:r>
              <a:rPr lang="en-US" sz="2800" dirty="0" smtClean="0">
                <a:latin typeface="Arial Unicode MS" pitchFamily="34" charset="-128"/>
                <a:ea typeface="Arial Unicode MS" pitchFamily="34" charset="-128"/>
                <a:cs typeface="Arial Unicode MS" pitchFamily="34" charset="-128"/>
              </a:rPr>
              <a:t>In case of secured deposits security is to be credited (30 days).</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4358</TotalTime>
  <Words>1243</Words>
  <Application>Microsoft Office PowerPoint</Application>
  <PresentationFormat>On-screen Show (4:3)</PresentationFormat>
  <Paragraphs>183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             OVERVIEW OF  COMPANIES ACT,2013 </vt:lpstr>
      <vt:lpstr>              DEPOSITS </vt:lpstr>
      <vt:lpstr>DEPOSITS</vt:lpstr>
      <vt:lpstr>Acceptance of deposit (Rules) 2014</vt:lpstr>
      <vt:lpstr>Acceptance of deposit Rules 2014</vt:lpstr>
      <vt:lpstr>Acceptance of deposit Rules 2014</vt:lpstr>
      <vt:lpstr>Acceptance of deposit Rules 2014</vt:lpstr>
      <vt:lpstr>Conditions u/s 73 (2) (From members)</vt:lpstr>
      <vt:lpstr>Conditions u/s 73 (2) (From members)</vt:lpstr>
      <vt:lpstr>Conditions u/s 73 (2) (From members)</vt:lpstr>
      <vt:lpstr>Conditions</vt:lpstr>
      <vt:lpstr>Appointment of trustee for depositors</vt:lpstr>
      <vt:lpstr>Appointment of trustee for depositors</vt:lpstr>
      <vt:lpstr>Appointment of trustee for depositors</vt:lpstr>
      <vt:lpstr>Duties of Trustee</vt:lpstr>
      <vt:lpstr>Deposit before the commencement of Act</vt:lpstr>
      <vt:lpstr>Deposit before the commencement of Act</vt:lpstr>
      <vt:lpstr>Damages for Fraud</vt:lpstr>
      <vt:lpstr>Conditions (Terms &amp; amount of deposit)</vt:lpstr>
      <vt:lpstr>Conditions</vt:lpstr>
      <vt:lpstr>Conditions</vt:lpstr>
      <vt:lpstr>Meeting of the Depositor</vt:lpstr>
      <vt:lpstr>Return of Deposit</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575</cp:revision>
  <dcterms:created xsi:type="dcterms:W3CDTF">2006-08-16T00:00:00Z</dcterms:created>
  <dcterms:modified xsi:type="dcterms:W3CDTF">2014-06-16T08:13:54Z</dcterms:modified>
</cp:coreProperties>
</file>